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1" r:id="rId6"/>
    <p:sldId id="262" r:id="rId7"/>
    <p:sldId id="263" r:id="rId8"/>
  </p:sldIdLst>
  <p:sldSz cx="14630400" cy="8229600"/>
  <p:notesSz cx="8229600" cy="14630400"/>
  <p:embeddedFontLst>
    <p:embeddedFont>
      <p:font typeface="Inter"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2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508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FBFA7-195F-6298-D1D7-98793134B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F794F2-6C79-CCDD-691C-83AB0AC91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1193D-1C7C-A47C-53ED-29B85CB57D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007B16-15DE-CFC6-430D-FEAA04B95BA8}"/>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85054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391138"/>
            <a:ext cx="6995517"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Petrona Bold" pitchFamily="34" charset="0"/>
                <a:ea typeface="Petrona Bold" pitchFamily="34" charset="-122"/>
                <a:cs typeface="Petrona Bold" pitchFamily="34" charset="-120"/>
              </a:rPr>
              <a:t>Exoplanet Mass Predictor</a:t>
            </a:r>
            <a:endParaRPr lang="en-US" sz="4650" dirty="0"/>
          </a:p>
        </p:txBody>
      </p:sp>
      <p:sp>
        <p:nvSpPr>
          <p:cNvPr id="4" name="Text 1"/>
          <p:cNvSpPr/>
          <p:nvPr/>
        </p:nvSpPr>
        <p:spPr>
          <a:xfrm>
            <a:off x="6280190" y="4475559"/>
            <a:ext cx="7556421" cy="362903"/>
          </a:xfrm>
          <a:prstGeom prst="rect">
            <a:avLst/>
          </a:prstGeom>
          <a:noFill/>
          <a:ln/>
        </p:spPr>
        <p:txBody>
          <a:bodyPr wrap="none" lIns="0" tIns="0" rIns="0" bIns="0" rtlCol="0" anchor="t"/>
          <a:lstStyle/>
          <a:p>
            <a:pPr marL="0" indent="0" algn="r">
              <a:lnSpc>
                <a:spcPts val="2850"/>
              </a:lnSpc>
              <a:buNone/>
            </a:pPr>
            <a:r>
              <a:rPr lang="en-US" sz="1750" dirty="0">
                <a:solidFill>
                  <a:srgbClr val="E0D6DE"/>
                </a:solidFill>
                <a:latin typeface="Inter" pitchFamily="34" charset="0"/>
                <a:ea typeface="Inter" pitchFamily="34" charset="-122"/>
                <a:cs typeface="Inter" pitchFamily="34" charset="-120"/>
              </a:rPr>
              <a:t>Arikrishna Praveen S             </a:t>
            </a:r>
            <a:endParaRPr lang="en-US" sz="1750" dirty="0"/>
          </a:p>
        </p:txBody>
      </p:sp>
      <p:sp>
        <p:nvSpPr>
          <p:cNvPr id="5" name="Rectangle: Rounded Corners 4">
            <a:extLst>
              <a:ext uri="{FF2B5EF4-FFF2-40B4-BE49-F238E27FC236}">
                <a16:creationId xmlns:a16="http://schemas.microsoft.com/office/drawing/2014/main" id="{5CE74E73-DA0D-FB09-8159-14A46746A740}"/>
              </a:ext>
            </a:extLst>
          </p:cNvPr>
          <p:cNvSpPr/>
          <p:nvPr/>
        </p:nvSpPr>
        <p:spPr>
          <a:xfrm>
            <a:off x="12879659" y="7783551"/>
            <a:ext cx="1650380" cy="362903"/>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1388" y="641271"/>
            <a:ext cx="7881223" cy="1183719"/>
          </a:xfrm>
          <a:prstGeom prst="rect">
            <a:avLst/>
          </a:prstGeom>
          <a:noFill/>
          <a:ln/>
        </p:spPr>
        <p:txBody>
          <a:bodyPr wrap="square" lIns="0" tIns="0" rIns="0" bIns="0" rtlCol="0" anchor="t"/>
          <a:lstStyle/>
          <a:p>
            <a:pPr marL="0" indent="0" algn="l">
              <a:lnSpc>
                <a:spcPts val="4650"/>
              </a:lnSpc>
              <a:buNone/>
            </a:pPr>
            <a:r>
              <a:rPr lang="en-US" sz="3700" b="1" dirty="0">
                <a:solidFill>
                  <a:srgbClr val="FF8AAF"/>
                </a:solidFill>
                <a:latin typeface="Petrona Bold" pitchFamily="34" charset="0"/>
                <a:ea typeface="Petrona Bold" pitchFamily="34" charset="-122"/>
                <a:cs typeface="Petrona Bold" pitchFamily="34" charset="-120"/>
              </a:rPr>
              <a:t>How Do We Measure Exoplanet Mass?</a:t>
            </a:r>
            <a:endParaRPr lang="en-US" sz="3700" dirty="0"/>
          </a:p>
        </p:txBody>
      </p:sp>
      <p:sp>
        <p:nvSpPr>
          <p:cNvPr id="4" name="Shape 1"/>
          <p:cNvSpPr/>
          <p:nvPr/>
        </p:nvSpPr>
        <p:spPr>
          <a:xfrm>
            <a:off x="631388" y="2095500"/>
            <a:ext cx="3850362" cy="2944773"/>
          </a:xfrm>
          <a:prstGeom prst="roundRect">
            <a:avLst>
              <a:gd name="adj" fmla="val 2573"/>
            </a:avLst>
          </a:prstGeom>
          <a:solidFill>
            <a:srgbClr val="2F1D63"/>
          </a:solidFill>
          <a:ln w="7620">
            <a:solidFill>
              <a:srgbClr val="48367C"/>
            </a:solidFill>
            <a:prstDash val="solid"/>
          </a:ln>
        </p:spPr>
      </p:sp>
      <p:pic>
        <p:nvPicPr>
          <p:cNvPr id="5" name="Image 1" descr="preencoded.png"/>
          <p:cNvPicPr>
            <a:picLocks noChangeAspect="1"/>
          </p:cNvPicPr>
          <p:nvPr/>
        </p:nvPicPr>
        <p:blipFill>
          <a:blip r:embed="rId4"/>
          <a:stretch>
            <a:fillRect/>
          </a:stretch>
        </p:blipFill>
        <p:spPr>
          <a:xfrm>
            <a:off x="819388" y="2283500"/>
            <a:ext cx="541139" cy="541139"/>
          </a:xfrm>
          <a:prstGeom prst="rect">
            <a:avLst/>
          </a:prstGeom>
        </p:spPr>
      </p:pic>
      <p:pic>
        <p:nvPicPr>
          <p:cNvPr id="6" name="Image 2" descr="preencoded.png"/>
          <p:cNvPicPr>
            <a:picLocks noChangeAspect="1"/>
          </p:cNvPicPr>
          <p:nvPr/>
        </p:nvPicPr>
        <p:blipFill>
          <a:blip r:embed="rId5"/>
          <a:stretch>
            <a:fillRect/>
          </a:stretch>
        </p:blipFill>
        <p:spPr>
          <a:xfrm>
            <a:off x="968216" y="2401848"/>
            <a:ext cx="243483" cy="304324"/>
          </a:xfrm>
          <a:prstGeom prst="rect">
            <a:avLst/>
          </a:prstGeom>
        </p:spPr>
      </p:pic>
      <p:sp>
        <p:nvSpPr>
          <p:cNvPr id="7" name="Text 2"/>
          <p:cNvSpPr/>
          <p:nvPr/>
        </p:nvSpPr>
        <p:spPr>
          <a:xfrm>
            <a:off x="819388" y="3005018"/>
            <a:ext cx="2519482" cy="295989"/>
          </a:xfrm>
          <a:prstGeom prst="rect">
            <a:avLst/>
          </a:prstGeom>
          <a:noFill/>
          <a:ln/>
        </p:spPr>
        <p:txBody>
          <a:bodyPr wrap="none" lIns="0" tIns="0" rIns="0" bIns="0" rtlCol="0" anchor="t"/>
          <a:lstStyle/>
          <a:p>
            <a:pPr marL="0" indent="0" algn="l">
              <a:lnSpc>
                <a:spcPts val="2300"/>
              </a:lnSpc>
              <a:buNone/>
            </a:pPr>
            <a:r>
              <a:rPr lang="en-US" sz="1850" b="1" dirty="0">
                <a:solidFill>
                  <a:srgbClr val="E0D6DE"/>
                </a:solidFill>
                <a:latin typeface="Petrona Bold" pitchFamily="34" charset="0"/>
                <a:ea typeface="Petrona Bold" pitchFamily="34" charset="-122"/>
                <a:cs typeface="Petrona Bold" pitchFamily="34" charset="-120"/>
              </a:rPr>
              <a:t>Radial Velocity Method</a:t>
            </a:r>
            <a:endParaRPr lang="en-US" sz="1850" dirty="0"/>
          </a:p>
        </p:txBody>
      </p:sp>
      <p:sp>
        <p:nvSpPr>
          <p:cNvPr id="8" name="Text 3"/>
          <p:cNvSpPr/>
          <p:nvPr/>
        </p:nvSpPr>
        <p:spPr>
          <a:xfrm>
            <a:off x="819388" y="3409236"/>
            <a:ext cx="3474363" cy="1443038"/>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Inter" pitchFamily="34" charset="0"/>
                <a:ea typeface="Inter" pitchFamily="34" charset="-122"/>
                <a:cs typeface="Inter" pitchFamily="34" charset="-120"/>
              </a:rPr>
              <a:t>Detects the subtle wobble of a star caused by the gravitational tug of its orbiting planet. The star's motion toward and away from us creates measurable shifts in its light spectrum.</a:t>
            </a:r>
            <a:endParaRPr lang="en-US" sz="1400" dirty="0"/>
          </a:p>
        </p:txBody>
      </p:sp>
      <p:sp>
        <p:nvSpPr>
          <p:cNvPr id="9" name="Shape 4"/>
          <p:cNvSpPr/>
          <p:nvPr/>
        </p:nvSpPr>
        <p:spPr>
          <a:xfrm>
            <a:off x="4662130" y="2095500"/>
            <a:ext cx="3850481" cy="2944773"/>
          </a:xfrm>
          <a:prstGeom prst="roundRect">
            <a:avLst>
              <a:gd name="adj" fmla="val 2573"/>
            </a:avLst>
          </a:prstGeom>
          <a:solidFill>
            <a:srgbClr val="2F1D63"/>
          </a:solidFill>
          <a:ln w="7620">
            <a:solidFill>
              <a:srgbClr val="48367C"/>
            </a:solidFill>
            <a:prstDash val="solid"/>
          </a:ln>
        </p:spPr>
      </p:sp>
      <p:pic>
        <p:nvPicPr>
          <p:cNvPr id="10" name="Image 3" descr="preencoded.png"/>
          <p:cNvPicPr>
            <a:picLocks noChangeAspect="1"/>
          </p:cNvPicPr>
          <p:nvPr/>
        </p:nvPicPr>
        <p:blipFill>
          <a:blip r:embed="rId6"/>
          <a:stretch>
            <a:fillRect/>
          </a:stretch>
        </p:blipFill>
        <p:spPr>
          <a:xfrm>
            <a:off x="4850130" y="2283500"/>
            <a:ext cx="541139" cy="541139"/>
          </a:xfrm>
          <a:prstGeom prst="rect">
            <a:avLst/>
          </a:prstGeom>
        </p:spPr>
      </p:pic>
      <p:pic>
        <p:nvPicPr>
          <p:cNvPr id="11" name="Image 4" descr="preencoded.png"/>
          <p:cNvPicPr>
            <a:picLocks noChangeAspect="1"/>
          </p:cNvPicPr>
          <p:nvPr/>
        </p:nvPicPr>
        <p:blipFill>
          <a:blip r:embed="rId7"/>
          <a:stretch>
            <a:fillRect/>
          </a:stretch>
        </p:blipFill>
        <p:spPr>
          <a:xfrm>
            <a:off x="4998958" y="2401848"/>
            <a:ext cx="243483" cy="304324"/>
          </a:xfrm>
          <a:prstGeom prst="rect">
            <a:avLst/>
          </a:prstGeom>
        </p:spPr>
      </p:pic>
      <p:sp>
        <p:nvSpPr>
          <p:cNvPr id="12" name="Text 5"/>
          <p:cNvSpPr/>
          <p:nvPr/>
        </p:nvSpPr>
        <p:spPr>
          <a:xfrm>
            <a:off x="4850130" y="3005018"/>
            <a:ext cx="2367796" cy="295989"/>
          </a:xfrm>
          <a:prstGeom prst="rect">
            <a:avLst/>
          </a:prstGeom>
          <a:noFill/>
          <a:ln/>
        </p:spPr>
        <p:txBody>
          <a:bodyPr wrap="none" lIns="0" tIns="0" rIns="0" bIns="0" rtlCol="0" anchor="t"/>
          <a:lstStyle/>
          <a:p>
            <a:pPr marL="0" indent="0" algn="l">
              <a:lnSpc>
                <a:spcPts val="2300"/>
              </a:lnSpc>
              <a:buNone/>
            </a:pPr>
            <a:r>
              <a:rPr lang="en-US" sz="1850" b="1" dirty="0">
                <a:solidFill>
                  <a:srgbClr val="E0D6DE"/>
                </a:solidFill>
                <a:latin typeface="Petrona Bold" pitchFamily="34" charset="0"/>
                <a:ea typeface="Petrona Bold" pitchFamily="34" charset="-122"/>
                <a:cs typeface="Petrona Bold" pitchFamily="34" charset="-120"/>
              </a:rPr>
              <a:t>Transit Method</a:t>
            </a:r>
            <a:endParaRPr lang="en-US" sz="1850" dirty="0"/>
          </a:p>
        </p:txBody>
      </p:sp>
      <p:sp>
        <p:nvSpPr>
          <p:cNvPr id="13" name="Text 6"/>
          <p:cNvSpPr/>
          <p:nvPr/>
        </p:nvSpPr>
        <p:spPr>
          <a:xfrm>
            <a:off x="4850130" y="3409236"/>
            <a:ext cx="3474482" cy="1154430"/>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Inter" pitchFamily="34" charset="0"/>
                <a:ea typeface="Inter" pitchFamily="34" charset="-122"/>
                <a:cs typeface="Inter" pitchFamily="34" charset="-120"/>
              </a:rPr>
              <a:t>Measures a planet's size by detecting the tiny dip in starlight as the planet crosses in front of its host star, like a miniature eclipse.</a:t>
            </a:r>
            <a:endParaRPr lang="en-US" sz="1400" dirty="0"/>
          </a:p>
        </p:txBody>
      </p:sp>
      <p:sp>
        <p:nvSpPr>
          <p:cNvPr id="14" name="Shape 7"/>
          <p:cNvSpPr/>
          <p:nvPr/>
        </p:nvSpPr>
        <p:spPr>
          <a:xfrm>
            <a:off x="631388" y="5220653"/>
            <a:ext cx="7881223" cy="2367558"/>
          </a:xfrm>
          <a:prstGeom prst="roundRect">
            <a:avLst>
              <a:gd name="adj" fmla="val 3200"/>
            </a:avLst>
          </a:prstGeom>
          <a:solidFill>
            <a:srgbClr val="2F1D63"/>
          </a:solidFill>
          <a:ln w="7620">
            <a:solidFill>
              <a:srgbClr val="48367C"/>
            </a:solidFill>
            <a:prstDash val="solid"/>
          </a:ln>
        </p:spPr>
      </p:sp>
      <p:pic>
        <p:nvPicPr>
          <p:cNvPr id="15" name="Image 5" descr="preencoded.png"/>
          <p:cNvPicPr>
            <a:picLocks noChangeAspect="1"/>
          </p:cNvPicPr>
          <p:nvPr/>
        </p:nvPicPr>
        <p:blipFill>
          <a:blip r:embed="rId8"/>
          <a:stretch>
            <a:fillRect/>
          </a:stretch>
        </p:blipFill>
        <p:spPr>
          <a:xfrm>
            <a:off x="819388" y="5408652"/>
            <a:ext cx="541139" cy="541139"/>
          </a:xfrm>
          <a:prstGeom prst="rect">
            <a:avLst/>
          </a:prstGeom>
        </p:spPr>
      </p:pic>
      <p:pic>
        <p:nvPicPr>
          <p:cNvPr id="16" name="Image 6" descr="preencoded.png"/>
          <p:cNvPicPr>
            <a:picLocks noChangeAspect="1"/>
          </p:cNvPicPr>
          <p:nvPr/>
        </p:nvPicPr>
        <p:blipFill>
          <a:blip r:embed="rId9"/>
          <a:stretch>
            <a:fillRect/>
          </a:stretch>
        </p:blipFill>
        <p:spPr>
          <a:xfrm>
            <a:off x="968216" y="5527000"/>
            <a:ext cx="243483" cy="304324"/>
          </a:xfrm>
          <a:prstGeom prst="rect">
            <a:avLst/>
          </a:prstGeom>
        </p:spPr>
      </p:pic>
      <p:sp>
        <p:nvSpPr>
          <p:cNvPr id="17" name="Text 8"/>
          <p:cNvSpPr/>
          <p:nvPr/>
        </p:nvSpPr>
        <p:spPr>
          <a:xfrm>
            <a:off x="819388" y="6130171"/>
            <a:ext cx="2367796" cy="295989"/>
          </a:xfrm>
          <a:prstGeom prst="rect">
            <a:avLst/>
          </a:prstGeom>
          <a:noFill/>
          <a:ln/>
        </p:spPr>
        <p:txBody>
          <a:bodyPr wrap="none" lIns="0" tIns="0" rIns="0" bIns="0" rtlCol="0" anchor="t"/>
          <a:lstStyle/>
          <a:p>
            <a:pPr marL="0" indent="0" algn="l">
              <a:lnSpc>
                <a:spcPts val="2300"/>
              </a:lnSpc>
              <a:buNone/>
            </a:pPr>
            <a:r>
              <a:rPr lang="en-US" sz="1850" b="1" dirty="0">
                <a:solidFill>
                  <a:srgbClr val="E0D6DE"/>
                </a:solidFill>
                <a:latin typeface="Petrona Bold" pitchFamily="34" charset="0"/>
                <a:ea typeface="Petrona Bold" pitchFamily="34" charset="-122"/>
                <a:cs typeface="Petrona Bold" pitchFamily="34" charset="-120"/>
              </a:rPr>
              <a:t>Combined Power</a:t>
            </a:r>
            <a:endParaRPr lang="en-US" sz="1850" dirty="0"/>
          </a:p>
        </p:txBody>
      </p:sp>
      <p:sp>
        <p:nvSpPr>
          <p:cNvPr id="18" name="Text 9"/>
          <p:cNvSpPr/>
          <p:nvPr/>
        </p:nvSpPr>
        <p:spPr>
          <a:xfrm>
            <a:off x="819388" y="6534388"/>
            <a:ext cx="7505224" cy="865823"/>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Inter" pitchFamily="34" charset="0"/>
                <a:ea typeface="Inter" pitchFamily="34" charset="-122"/>
                <a:cs typeface="Inter" pitchFamily="34" charset="-120"/>
              </a:rPr>
              <a:t>Together, these methods reveal both mass and radius, enabling astronomers to calculate density and determine planetary composition—rocky, gaseous, or something in between.</a:t>
            </a: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2231" y="760095"/>
            <a:ext cx="12380714" cy="658416"/>
          </a:xfrm>
          <a:prstGeom prst="rect">
            <a:avLst/>
          </a:prstGeom>
          <a:noFill/>
          <a:ln/>
        </p:spPr>
        <p:txBody>
          <a:bodyPr wrap="none" lIns="0" tIns="0" rIns="0" bIns="0" rtlCol="0" anchor="t"/>
          <a:lstStyle/>
          <a:p>
            <a:pPr marL="0" indent="0" algn="l">
              <a:lnSpc>
                <a:spcPts val="5150"/>
              </a:lnSpc>
              <a:buNone/>
            </a:pPr>
            <a:r>
              <a:rPr lang="en-US" sz="4100" b="1" dirty="0">
                <a:solidFill>
                  <a:srgbClr val="FF8AAF"/>
                </a:solidFill>
                <a:latin typeface="Petrona Bold" pitchFamily="34" charset="0"/>
                <a:ea typeface="Petrona Bold" pitchFamily="34" charset="-122"/>
                <a:cs typeface="Petrona Bold" pitchFamily="34" charset="-120"/>
              </a:rPr>
              <a:t>Step-by-Step Mass Calculation from Radial Velocity</a:t>
            </a:r>
            <a:endParaRPr lang="en-US" sz="4100" dirty="0"/>
          </a:p>
        </p:txBody>
      </p:sp>
      <p:sp>
        <p:nvSpPr>
          <p:cNvPr id="3" name="Text 1"/>
          <p:cNvSpPr/>
          <p:nvPr/>
        </p:nvSpPr>
        <p:spPr>
          <a:xfrm>
            <a:off x="702231" y="1819751"/>
            <a:ext cx="13225939" cy="641985"/>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Measuring an exoplanet's mass requires careful observations and mathematical precision. Here's how astronomers transform stellar wobbles into planetary masses:</a:t>
            </a:r>
            <a:endParaRPr lang="en-US" sz="1550" dirty="0"/>
          </a:p>
        </p:txBody>
      </p:sp>
      <p:sp>
        <p:nvSpPr>
          <p:cNvPr id="4" name="Text 2"/>
          <p:cNvSpPr/>
          <p:nvPr/>
        </p:nvSpPr>
        <p:spPr>
          <a:xfrm>
            <a:off x="702231" y="2687360"/>
            <a:ext cx="200620" cy="250746"/>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Petrona Light" pitchFamily="34" charset="0"/>
                <a:ea typeface="Petrona Light" pitchFamily="34" charset="-122"/>
                <a:cs typeface="Petrona Light" pitchFamily="34" charset="-120"/>
              </a:rPr>
              <a:t>01</a:t>
            </a:r>
            <a:endParaRPr lang="en-US" sz="1550" dirty="0"/>
          </a:p>
        </p:txBody>
      </p:sp>
      <p:pic>
        <p:nvPicPr>
          <p:cNvPr id="5" name="Image 0" descr="preencoded.png"/>
          <p:cNvPicPr>
            <a:picLocks noChangeAspect="1"/>
          </p:cNvPicPr>
          <p:nvPr/>
        </p:nvPicPr>
        <p:blipFill>
          <a:blip r:embed="rId3"/>
          <a:stretch>
            <a:fillRect/>
          </a:stretch>
        </p:blipFill>
        <p:spPr>
          <a:xfrm>
            <a:off x="702231" y="3005495"/>
            <a:ext cx="4274820" cy="22860"/>
          </a:xfrm>
          <a:prstGeom prst="rect">
            <a:avLst/>
          </a:prstGeom>
        </p:spPr>
      </p:pic>
      <p:sp>
        <p:nvSpPr>
          <p:cNvPr id="6" name="Text 3"/>
          <p:cNvSpPr/>
          <p:nvPr/>
        </p:nvSpPr>
        <p:spPr>
          <a:xfrm>
            <a:off x="702231" y="3151465"/>
            <a:ext cx="3145869" cy="329208"/>
          </a:xfrm>
          <a:prstGeom prst="rect">
            <a:avLst/>
          </a:prstGeom>
          <a:noFill/>
          <a:ln/>
        </p:spPr>
        <p:txBody>
          <a:bodyPr wrap="none" lIns="0" tIns="0" rIns="0" bIns="0" rtlCol="0" anchor="t"/>
          <a:lstStyle/>
          <a:p>
            <a:pPr marL="0" indent="0" algn="l">
              <a:lnSpc>
                <a:spcPts val="2550"/>
              </a:lnSpc>
              <a:buNone/>
            </a:pPr>
            <a:r>
              <a:rPr lang="en-US" sz="2050" b="1" dirty="0">
                <a:solidFill>
                  <a:srgbClr val="E0D6DE"/>
                </a:solidFill>
                <a:latin typeface="Petrona Bold" pitchFamily="34" charset="0"/>
                <a:ea typeface="Petrona Bold" pitchFamily="34" charset="-122"/>
                <a:cs typeface="Petrona Bold" pitchFamily="34" charset="-120"/>
              </a:rPr>
              <a:t>Determine Host Star Mass</a:t>
            </a:r>
            <a:endParaRPr lang="en-US" sz="2050" dirty="0"/>
          </a:p>
        </p:txBody>
      </p:sp>
      <p:sp>
        <p:nvSpPr>
          <p:cNvPr id="7" name="Text 4"/>
          <p:cNvSpPr/>
          <p:nvPr/>
        </p:nvSpPr>
        <p:spPr>
          <a:xfrm>
            <a:off x="702231" y="3601045"/>
            <a:ext cx="4274820" cy="96297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Analyze the star's spectral type and characteristics to calculate M*, the stellar mass in solar units.</a:t>
            </a:r>
            <a:endParaRPr lang="en-US" sz="1550" dirty="0"/>
          </a:p>
        </p:txBody>
      </p:sp>
      <p:sp>
        <p:nvSpPr>
          <p:cNvPr id="8" name="Text 5"/>
          <p:cNvSpPr/>
          <p:nvPr/>
        </p:nvSpPr>
        <p:spPr>
          <a:xfrm>
            <a:off x="5177671" y="2687360"/>
            <a:ext cx="200620" cy="250746"/>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Petrona Light" pitchFamily="34" charset="0"/>
                <a:ea typeface="Petrona Light" pitchFamily="34" charset="-122"/>
                <a:cs typeface="Petrona Light" pitchFamily="34" charset="-120"/>
              </a:rPr>
              <a:t>02</a:t>
            </a:r>
            <a:endParaRPr lang="en-US" sz="1550" dirty="0"/>
          </a:p>
        </p:txBody>
      </p:sp>
      <p:pic>
        <p:nvPicPr>
          <p:cNvPr id="9" name="Image 1" descr="preencoded.png"/>
          <p:cNvPicPr>
            <a:picLocks noChangeAspect="1"/>
          </p:cNvPicPr>
          <p:nvPr/>
        </p:nvPicPr>
        <p:blipFill>
          <a:blip r:embed="rId3"/>
          <a:stretch>
            <a:fillRect/>
          </a:stretch>
        </p:blipFill>
        <p:spPr>
          <a:xfrm>
            <a:off x="5177671" y="3005495"/>
            <a:ext cx="4274939" cy="22860"/>
          </a:xfrm>
          <a:prstGeom prst="rect">
            <a:avLst/>
          </a:prstGeom>
        </p:spPr>
      </p:pic>
      <p:sp>
        <p:nvSpPr>
          <p:cNvPr id="10" name="Text 6"/>
          <p:cNvSpPr/>
          <p:nvPr/>
        </p:nvSpPr>
        <p:spPr>
          <a:xfrm>
            <a:off x="5177671" y="3151465"/>
            <a:ext cx="3416260" cy="329208"/>
          </a:xfrm>
          <a:prstGeom prst="rect">
            <a:avLst/>
          </a:prstGeom>
          <a:noFill/>
          <a:ln/>
        </p:spPr>
        <p:txBody>
          <a:bodyPr wrap="none" lIns="0" tIns="0" rIns="0" bIns="0" rtlCol="0" anchor="t"/>
          <a:lstStyle/>
          <a:p>
            <a:pPr marL="0" indent="0" algn="l">
              <a:lnSpc>
                <a:spcPts val="2550"/>
              </a:lnSpc>
              <a:buNone/>
            </a:pPr>
            <a:r>
              <a:rPr lang="en-US" sz="2050" b="1" dirty="0">
                <a:solidFill>
                  <a:srgbClr val="E0D6DE"/>
                </a:solidFill>
                <a:latin typeface="Petrona Bold" pitchFamily="34" charset="0"/>
                <a:ea typeface="Petrona Bold" pitchFamily="34" charset="-122"/>
                <a:cs typeface="Petrona Bold" pitchFamily="34" charset="-120"/>
              </a:rPr>
              <a:t>Measure Velocity Amplitude</a:t>
            </a:r>
            <a:endParaRPr lang="en-US" sz="2050" dirty="0"/>
          </a:p>
        </p:txBody>
      </p:sp>
      <p:sp>
        <p:nvSpPr>
          <p:cNvPr id="11" name="Text 7"/>
          <p:cNvSpPr/>
          <p:nvPr/>
        </p:nvSpPr>
        <p:spPr>
          <a:xfrm>
            <a:off x="5177671" y="3601045"/>
            <a:ext cx="4274939" cy="96297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Extract V*, the star's velocity amplitude, from the radial velocity curve showing the star's motion over time.</a:t>
            </a:r>
            <a:endParaRPr lang="en-US" sz="1550" dirty="0"/>
          </a:p>
        </p:txBody>
      </p:sp>
      <p:sp>
        <p:nvSpPr>
          <p:cNvPr id="12" name="Text 8"/>
          <p:cNvSpPr/>
          <p:nvPr/>
        </p:nvSpPr>
        <p:spPr>
          <a:xfrm>
            <a:off x="9653230" y="2687360"/>
            <a:ext cx="200620" cy="250746"/>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Petrona Light" pitchFamily="34" charset="0"/>
                <a:ea typeface="Petrona Light" pitchFamily="34" charset="-122"/>
                <a:cs typeface="Petrona Light" pitchFamily="34" charset="-120"/>
              </a:rPr>
              <a:t>03</a:t>
            </a:r>
            <a:endParaRPr lang="en-US" sz="1550" dirty="0"/>
          </a:p>
        </p:txBody>
      </p:sp>
      <p:pic>
        <p:nvPicPr>
          <p:cNvPr id="13" name="Image 2" descr="preencoded.png"/>
          <p:cNvPicPr>
            <a:picLocks noChangeAspect="1"/>
          </p:cNvPicPr>
          <p:nvPr/>
        </p:nvPicPr>
        <p:blipFill>
          <a:blip r:embed="rId3"/>
          <a:stretch>
            <a:fillRect/>
          </a:stretch>
        </p:blipFill>
        <p:spPr>
          <a:xfrm>
            <a:off x="9653230" y="3005495"/>
            <a:ext cx="4274820" cy="22860"/>
          </a:xfrm>
          <a:prstGeom prst="rect">
            <a:avLst/>
          </a:prstGeom>
        </p:spPr>
      </p:pic>
      <p:sp>
        <p:nvSpPr>
          <p:cNvPr id="14" name="Text 9"/>
          <p:cNvSpPr/>
          <p:nvPr/>
        </p:nvSpPr>
        <p:spPr>
          <a:xfrm>
            <a:off x="9653230" y="3151465"/>
            <a:ext cx="2906554" cy="329208"/>
          </a:xfrm>
          <a:prstGeom prst="rect">
            <a:avLst/>
          </a:prstGeom>
          <a:noFill/>
          <a:ln/>
        </p:spPr>
        <p:txBody>
          <a:bodyPr wrap="none" lIns="0" tIns="0" rIns="0" bIns="0" rtlCol="0" anchor="t"/>
          <a:lstStyle/>
          <a:p>
            <a:pPr marL="0" indent="0" algn="l">
              <a:lnSpc>
                <a:spcPts val="2550"/>
              </a:lnSpc>
              <a:buNone/>
            </a:pPr>
            <a:r>
              <a:rPr lang="en-US" sz="2050" b="1" dirty="0">
                <a:solidFill>
                  <a:srgbClr val="E0D6DE"/>
                </a:solidFill>
                <a:latin typeface="Petrona Bold" pitchFamily="34" charset="0"/>
                <a:ea typeface="Petrona Bold" pitchFamily="34" charset="-122"/>
                <a:cs typeface="Petrona Bold" pitchFamily="34" charset="-120"/>
              </a:rPr>
              <a:t>Calculate Orbital Period</a:t>
            </a:r>
            <a:endParaRPr lang="en-US" sz="2050" dirty="0"/>
          </a:p>
        </p:txBody>
      </p:sp>
      <p:sp>
        <p:nvSpPr>
          <p:cNvPr id="15" name="Text 10"/>
          <p:cNvSpPr/>
          <p:nvPr/>
        </p:nvSpPr>
        <p:spPr>
          <a:xfrm>
            <a:off x="9653230" y="3601045"/>
            <a:ext cx="4274820" cy="962978"/>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Determine P, the time it takes for the planet to complete one orbit around its star, measured in years.</a:t>
            </a:r>
            <a:endParaRPr lang="en-US" sz="1550" dirty="0"/>
          </a:p>
        </p:txBody>
      </p:sp>
      <p:sp>
        <p:nvSpPr>
          <p:cNvPr id="16" name="Text 11"/>
          <p:cNvSpPr/>
          <p:nvPr/>
        </p:nvSpPr>
        <p:spPr>
          <a:xfrm>
            <a:off x="702231" y="4915019"/>
            <a:ext cx="200620" cy="250746"/>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Petrona Light" pitchFamily="34" charset="0"/>
                <a:ea typeface="Petrona Light" pitchFamily="34" charset="-122"/>
                <a:cs typeface="Petrona Light" pitchFamily="34" charset="-120"/>
              </a:rPr>
              <a:t>04</a:t>
            </a:r>
            <a:endParaRPr lang="en-US" sz="1550" dirty="0"/>
          </a:p>
        </p:txBody>
      </p:sp>
      <p:pic>
        <p:nvPicPr>
          <p:cNvPr id="17" name="Image 3" descr="preencoded.png"/>
          <p:cNvPicPr>
            <a:picLocks noChangeAspect="1"/>
          </p:cNvPicPr>
          <p:nvPr/>
        </p:nvPicPr>
        <p:blipFill>
          <a:blip r:embed="rId4"/>
          <a:stretch>
            <a:fillRect/>
          </a:stretch>
        </p:blipFill>
        <p:spPr>
          <a:xfrm>
            <a:off x="702231" y="5213033"/>
            <a:ext cx="6512600" cy="22860"/>
          </a:xfrm>
          <a:prstGeom prst="rect">
            <a:avLst/>
          </a:prstGeom>
        </p:spPr>
      </p:pic>
      <p:sp>
        <p:nvSpPr>
          <p:cNvPr id="18" name="Text 12"/>
          <p:cNvSpPr/>
          <p:nvPr/>
        </p:nvSpPr>
        <p:spPr>
          <a:xfrm>
            <a:off x="702231" y="5379125"/>
            <a:ext cx="2633543" cy="329208"/>
          </a:xfrm>
          <a:prstGeom prst="rect">
            <a:avLst/>
          </a:prstGeom>
          <a:noFill/>
          <a:ln/>
        </p:spPr>
        <p:txBody>
          <a:bodyPr wrap="none" lIns="0" tIns="0" rIns="0" bIns="0" rtlCol="0" anchor="t"/>
          <a:lstStyle/>
          <a:p>
            <a:pPr marL="0" indent="0" algn="l">
              <a:lnSpc>
                <a:spcPts val="2550"/>
              </a:lnSpc>
              <a:buNone/>
            </a:pPr>
            <a:r>
              <a:rPr lang="en-US" sz="2050" b="1" dirty="0">
                <a:solidFill>
                  <a:srgbClr val="E0D6DE"/>
                </a:solidFill>
                <a:latin typeface="Petrona Bold" pitchFamily="34" charset="0"/>
                <a:ea typeface="Petrona Bold" pitchFamily="34" charset="-122"/>
                <a:cs typeface="Petrona Bold" pitchFamily="34" charset="-120"/>
              </a:rPr>
              <a:t>Find Semi-Major Axis</a:t>
            </a:r>
            <a:endParaRPr lang="en-US" sz="2050" dirty="0"/>
          </a:p>
        </p:txBody>
      </p:sp>
      <p:sp>
        <p:nvSpPr>
          <p:cNvPr id="19" name="Text 13"/>
          <p:cNvSpPr/>
          <p:nvPr/>
        </p:nvSpPr>
        <p:spPr>
          <a:xfrm>
            <a:off x="702231" y="5828705"/>
            <a:ext cx="6512600" cy="641985"/>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Use Newton's form of Kepler's Third Law to calculate a, the average distance between planet and star.</a:t>
            </a:r>
            <a:endParaRPr lang="en-US" sz="1550" dirty="0"/>
          </a:p>
        </p:txBody>
      </p:sp>
      <p:sp>
        <p:nvSpPr>
          <p:cNvPr id="20" name="Text 14"/>
          <p:cNvSpPr/>
          <p:nvPr/>
        </p:nvSpPr>
        <p:spPr>
          <a:xfrm>
            <a:off x="7415451" y="4915019"/>
            <a:ext cx="200620" cy="250746"/>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Petrona Light" pitchFamily="34" charset="0"/>
                <a:ea typeface="Petrona Light" pitchFamily="34" charset="-122"/>
                <a:cs typeface="Petrona Light" pitchFamily="34" charset="-120"/>
              </a:rPr>
              <a:t>05</a:t>
            </a:r>
            <a:endParaRPr lang="en-US" sz="1550" dirty="0"/>
          </a:p>
        </p:txBody>
      </p:sp>
      <p:pic>
        <p:nvPicPr>
          <p:cNvPr id="21" name="Image 4" descr="preencoded.png"/>
          <p:cNvPicPr>
            <a:picLocks noChangeAspect="1"/>
          </p:cNvPicPr>
          <p:nvPr/>
        </p:nvPicPr>
        <p:blipFill>
          <a:blip r:embed="rId4"/>
          <a:stretch>
            <a:fillRect/>
          </a:stretch>
        </p:blipFill>
        <p:spPr>
          <a:xfrm>
            <a:off x="7415451" y="5213033"/>
            <a:ext cx="6512600" cy="22860"/>
          </a:xfrm>
          <a:prstGeom prst="rect">
            <a:avLst/>
          </a:prstGeom>
        </p:spPr>
      </p:pic>
      <p:sp>
        <p:nvSpPr>
          <p:cNvPr id="22" name="Text 15"/>
          <p:cNvSpPr/>
          <p:nvPr/>
        </p:nvSpPr>
        <p:spPr>
          <a:xfrm>
            <a:off x="7415451" y="5379125"/>
            <a:ext cx="2912150" cy="329208"/>
          </a:xfrm>
          <a:prstGeom prst="rect">
            <a:avLst/>
          </a:prstGeom>
          <a:noFill/>
          <a:ln/>
        </p:spPr>
        <p:txBody>
          <a:bodyPr wrap="none" lIns="0" tIns="0" rIns="0" bIns="0" rtlCol="0" anchor="t"/>
          <a:lstStyle/>
          <a:p>
            <a:pPr marL="0" indent="0" algn="l">
              <a:lnSpc>
                <a:spcPts val="2550"/>
              </a:lnSpc>
              <a:buNone/>
            </a:pPr>
            <a:r>
              <a:rPr lang="en-US" sz="2050" b="1" dirty="0">
                <a:solidFill>
                  <a:srgbClr val="E0D6DE"/>
                </a:solidFill>
                <a:latin typeface="Petrona Bold" pitchFamily="34" charset="0"/>
                <a:ea typeface="Petrona Bold" pitchFamily="34" charset="-122"/>
                <a:cs typeface="Petrona Bold" pitchFamily="34" charset="-120"/>
              </a:rPr>
              <a:t>Apply the Mass Formula</a:t>
            </a:r>
            <a:endParaRPr lang="en-US" sz="2050" dirty="0"/>
          </a:p>
        </p:txBody>
      </p:sp>
      <p:sp>
        <p:nvSpPr>
          <p:cNvPr id="23" name="Text 16"/>
          <p:cNvSpPr/>
          <p:nvPr/>
        </p:nvSpPr>
        <p:spPr>
          <a:xfrm>
            <a:off x="7415451" y="5828705"/>
            <a:ext cx="6512600" cy="641985"/>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Inter" pitchFamily="34" charset="0"/>
                <a:ea typeface="Inter" pitchFamily="34" charset="-122"/>
                <a:cs typeface="Inter" pitchFamily="34" charset="-120"/>
              </a:rPr>
              <a:t>Use the equation to calculate planet mass in solar masses, then convert to Jupiter and Earth masses for context.</a:t>
            </a:r>
            <a:endParaRPr lang="en-US" sz="1550" dirty="0"/>
          </a:p>
        </p:txBody>
      </p:sp>
      <p:sp>
        <p:nvSpPr>
          <p:cNvPr id="24" name="Text 17"/>
          <p:cNvSpPr/>
          <p:nvPr/>
        </p:nvSpPr>
        <p:spPr>
          <a:xfrm>
            <a:off x="702231" y="6874907"/>
            <a:ext cx="13225939" cy="594598"/>
          </a:xfrm>
          <a:prstGeom prst="rect">
            <a:avLst/>
          </a:prstGeom>
          <a:noFill/>
          <a:ln/>
        </p:spPr>
        <p:txBody>
          <a:bodyPr wrap="square" lIns="0" tIns="0" rIns="0" bIns="0" rtlCol="0" anchor="t"/>
          <a:lstStyle/>
          <a:p>
            <a:pPr marL="0" indent="0" algn="l">
              <a:lnSpc>
                <a:spcPts val="2800"/>
              </a:lnSpc>
              <a:buNone/>
            </a:pPr>
            <a:endParaRPr lang="en-US" sz="1750" dirty="0"/>
          </a:p>
        </p:txBody>
      </p:sp>
      <p:pic>
        <p:nvPicPr>
          <p:cNvPr id="25" name="Image 5" descr="preencoded.png"/>
          <p:cNvPicPr>
            <a:picLocks noChangeAspect="1"/>
          </p:cNvPicPr>
          <p:nvPr/>
        </p:nvPicPr>
        <p:blipFill>
          <a:blip r:embed="rId5"/>
          <a:stretch>
            <a:fillRect/>
          </a:stretch>
        </p:blipFill>
        <p:spPr>
          <a:xfrm>
            <a:off x="702231" y="6834783"/>
            <a:ext cx="13225939" cy="594598"/>
          </a:xfrm>
          <a:prstGeom prst="rect">
            <a:avLst/>
          </a:prstGeom>
        </p:spPr>
      </p:pic>
      <p:sp>
        <p:nvSpPr>
          <p:cNvPr id="26" name="Rectangle: Rounded Corners 25">
            <a:extLst>
              <a:ext uri="{FF2B5EF4-FFF2-40B4-BE49-F238E27FC236}">
                <a16:creationId xmlns:a16="http://schemas.microsoft.com/office/drawing/2014/main" id="{0ADF9F89-F98D-AC01-11C0-ACAF502B5603}"/>
              </a:ext>
            </a:extLst>
          </p:cNvPr>
          <p:cNvSpPr/>
          <p:nvPr/>
        </p:nvSpPr>
        <p:spPr>
          <a:xfrm>
            <a:off x="12801600" y="7761249"/>
            <a:ext cx="1828800" cy="37845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6507" y="492204"/>
            <a:ext cx="10011489" cy="587335"/>
          </a:xfrm>
          <a:prstGeom prst="rect">
            <a:avLst/>
          </a:prstGeom>
          <a:noFill/>
          <a:ln/>
        </p:spPr>
        <p:txBody>
          <a:bodyPr wrap="none" lIns="0" tIns="0" rIns="0" bIns="0" rtlCol="0" anchor="t"/>
          <a:lstStyle/>
          <a:p>
            <a:pPr marL="0" indent="0" algn="l">
              <a:lnSpc>
                <a:spcPts val="4600"/>
              </a:lnSpc>
              <a:buNone/>
            </a:pPr>
            <a:r>
              <a:rPr lang="en-US" sz="3700" b="1" dirty="0">
                <a:solidFill>
                  <a:srgbClr val="FF8AAF"/>
                </a:solidFill>
                <a:latin typeface="Petrona Bold" pitchFamily="34" charset="0"/>
                <a:ea typeface="Petrona Bold" pitchFamily="34" charset="-122"/>
                <a:cs typeface="Petrona Bold" pitchFamily="34" charset="-120"/>
              </a:rPr>
              <a:t>Case Study: Kepler-78b — Earth's Rocky Cousin</a:t>
            </a:r>
            <a:endParaRPr lang="en-US" sz="3700" dirty="0"/>
          </a:p>
        </p:txBody>
      </p:sp>
      <p:pic>
        <p:nvPicPr>
          <p:cNvPr id="3" name="Image 0" descr="preencoded.png"/>
          <p:cNvPicPr>
            <a:picLocks noChangeAspect="1"/>
          </p:cNvPicPr>
          <p:nvPr/>
        </p:nvPicPr>
        <p:blipFill>
          <a:blip r:embed="rId3"/>
          <a:stretch>
            <a:fillRect/>
          </a:stretch>
        </p:blipFill>
        <p:spPr>
          <a:xfrm>
            <a:off x="626507" y="1549360"/>
            <a:ext cx="5088850" cy="5088850"/>
          </a:xfrm>
          <a:prstGeom prst="rect">
            <a:avLst/>
          </a:prstGeom>
        </p:spPr>
      </p:pic>
      <p:sp>
        <p:nvSpPr>
          <p:cNvPr id="4" name="Text 1"/>
          <p:cNvSpPr/>
          <p:nvPr/>
        </p:nvSpPr>
        <p:spPr>
          <a:xfrm>
            <a:off x="6159698" y="1526977"/>
            <a:ext cx="3660458" cy="352425"/>
          </a:xfrm>
          <a:prstGeom prst="rect">
            <a:avLst/>
          </a:prstGeom>
          <a:noFill/>
          <a:ln/>
        </p:spPr>
        <p:txBody>
          <a:bodyPr wrap="none" lIns="0" tIns="0" rIns="0" bIns="0" rtlCol="0" anchor="t"/>
          <a:lstStyle/>
          <a:p>
            <a:pPr marL="0" indent="0" algn="l">
              <a:lnSpc>
                <a:spcPts val="2750"/>
              </a:lnSpc>
              <a:buNone/>
            </a:pPr>
            <a:r>
              <a:rPr lang="en-US" sz="2200" b="1" dirty="0">
                <a:solidFill>
                  <a:srgbClr val="FF8AAF"/>
                </a:solidFill>
                <a:latin typeface="Petrona Bold" pitchFamily="34" charset="0"/>
                <a:ea typeface="Petrona Bold" pitchFamily="34" charset="-122"/>
                <a:cs typeface="Petrona Bold" pitchFamily="34" charset="-120"/>
              </a:rPr>
              <a:t>A Breakthrough in Precision</a:t>
            </a:r>
            <a:endParaRPr lang="en-US" sz="2200" dirty="0"/>
          </a:p>
        </p:txBody>
      </p:sp>
      <p:sp>
        <p:nvSpPr>
          <p:cNvPr id="5" name="Text 2"/>
          <p:cNvSpPr/>
          <p:nvPr/>
        </p:nvSpPr>
        <p:spPr>
          <a:xfrm>
            <a:off x="6159698" y="2058352"/>
            <a:ext cx="7851696" cy="572929"/>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Inter" pitchFamily="34" charset="0"/>
                <a:ea typeface="Inter" pitchFamily="34" charset="-122"/>
                <a:cs typeface="Inter" pitchFamily="34" charset="-120"/>
              </a:rPr>
              <a:t>Kepler-78b represents a milestone in exoplanet characterization—a world whose mass and radius we know with remarkable accuracy.</a:t>
            </a:r>
            <a:endParaRPr lang="en-US" sz="1400" dirty="0"/>
          </a:p>
        </p:txBody>
      </p:sp>
      <p:sp>
        <p:nvSpPr>
          <p:cNvPr id="6" name="Text 3"/>
          <p:cNvSpPr/>
          <p:nvPr/>
        </p:nvSpPr>
        <p:spPr>
          <a:xfrm>
            <a:off x="6159698" y="2922032"/>
            <a:ext cx="3813929" cy="590669"/>
          </a:xfrm>
          <a:prstGeom prst="rect">
            <a:avLst/>
          </a:prstGeom>
          <a:noFill/>
          <a:ln/>
        </p:spPr>
        <p:txBody>
          <a:bodyPr wrap="none" lIns="0" tIns="0" rIns="0" bIns="0" rtlCol="0" anchor="t"/>
          <a:lstStyle/>
          <a:p>
            <a:pPr marL="0" indent="0" algn="ctr">
              <a:lnSpc>
                <a:spcPts val="4650"/>
              </a:lnSpc>
              <a:buNone/>
            </a:pPr>
            <a:r>
              <a:rPr lang="en-US" sz="4650" b="1" dirty="0">
                <a:solidFill>
                  <a:srgbClr val="E0D6DE"/>
                </a:solidFill>
                <a:latin typeface="Petrona Bold" pitchFamily="34" charset="0"/>
                <a:ea typeface="Petrona Bold" pitchFamily="34" charset="-122"/>
                <a:cs typeface="Petrona Bold" pitchFamily="34" charset="-120"/>
              </a:rPr>
              <a:t>1.2×</a:t>
            </a:r>
            <a:endParaRPr lang="en-US" sz="4650" dirty="0"/>
          </a:p>
        </p:txBody>
      </p:sp>
      <p:sp>
        <p:nvSpPr>
          <p:cNvPr id="7" name="Text 4"/>
          <p:cNvSpPr/>
          <p:nvPr/>
        </p:nvSpPr>
        <p:spPr>
          <a:xfrm>
            <a:off x="6891933" y="3736300"/>
            <a:ext cx="2349460" cy="293608"/>
          </a:xfrm>
          <a:prstGeom prst="rect">
            <a:avLst/>
          </a:prstGeom>
          <a:noFill/>
          <a:ln/>
        </p:spPr>
        <p:txBody>
          <a:bodyPr wrap="none" lIns="0" tIns="0" rIns="0" bIns="0" rtlCol="0" anchor="t"/>
          <a:lstStyle/>
          <a:p>
            <a:pPr marL="0" indent="0" algn="ctr">
              <a:lnSpc>
                <a:spcPts val="2300"/>
              </a:lnSpc>
              <a:buNone/>
            </a:pPr>
            <a:r>
              <a:rPr lang="en-US" sz="1850" b="1" dirty="0">
                <a:solidFill>
                  <a:srgbClr val="E0D6DE"/>
                </a:solidFill>
                <a:latin typeface="Petrona Bold" pitchFamily="34" charset="0"/>
                <a:ea typeface="Petrona Bold" pitchFamily="34" charset="-122"/>
                <a:cs typeface="Petrona Bold" pitchFamily="34" charset="-120"/>
              </a:rPr>
              <a:t>Earth Radius</a:t>
            </a:r>
            <a:endParaRPr lang="en-US" sz="1850" dirty="0"/>
          </a:p>
        </p:txBody>
      </p:sp>
      <p:sp>
        <p:nvSpPr>
          <p:cNvPr id="8" name="Text 5"/>
          <p:cNvSpPr/>
          <p:nvPr/>
        </p:nvSpPr>
        <p:spPr>
          <a:xfrm>
            <a:off x="6159698" y="4208859"/>
            <a:ext cx="3813929" cy="286464"/>
          </a:xfrm>
          <a:prstGeom prst="rect">
            <a:avLst/>
          </a:prstGeom>
          <a:noFill/>
          <a:ln/>
        </p:spPr>
        <p:txBody>
          <a:bodyPr wrap="none" lIns="0" tIns="0" rIns="0" bIns="0" rtlCol="0" anchor="t"/>
          <a:lstStyle/>
          <a:p>
            <a:pPr marL="0" indent="0" algn="ctr">
              <a:lnSpc>
                <a:spcPts val="2250"/>
              </a:lnSpc>
              <a:buNone/>
            </a:pPr>
            <a:r>
              <a:rPr lang="en-US" sz="1400" dirty="0">
                <a:solidFill>
                  <a:srgbClr val="E0D6DE"/>
                </a:solidFill>
                <a:latin typeface="Inter" pitchFamily="34" charset="0"/>
                <a:ea typeface="Inter" pitchFamily="34" charset="-122"/>
                <a:cs typeface="Inter" pitchFamily="34" charset="-120"/>
              </a:rPr>
              <a:t>Similar size to our home planet</a:t>
            </a:r>
            <a:endParaRPr lang="en-US" sz="1400" dirty="0"/>
          </a:p>
        </p:txBody>
      </p:sp>
      <p:sp>
        <p:nvSpPr>
          <p:cNvPr id="9" name="Text 6"/>
          <p:cNvSpPr/>
          <p:nvPr/>
        </p:nvSpPr>
        <p:spPr>
          <a:xfrm>
            <a:off x="10197346" y="2922032"/>
            <a:ext cx="3814048" cy="590669"/>
          </a:xfrm>
          <a:prstGeom prst="rect">
            <a:avLst/>
          </a:prstGeom>
          <a:noFill/>
          <a:ln/>
        </p:spPr>
        <p:txBody>
          <a:bodyPr wrap="none" lIns="0" tIns="0" rIns="0" bIns="0" rtlCol="0" anchor="t"/>
          <a:lstStyle/>
          <a:p>
            <a:pPr marL="0" indent="0" algn="ctr">
              <a:lnSpc>
                <a:spcPts val="4650"/>
              </a:lnSpc>
              <a:buNone/>
            </a:pPr>
            <a:r>
              <a:rPr lang="en-US" sz="4650" b="1" dirty="0">
                <a:solidFill>
                  <a:srgbClr val="E0D6DE"/>
                </a:solidFill>
                <a:latin typeface="Petrona Bold" pitchFamily="34" charset="0"/>
                <a:ea typeface="Petrona Bold" pitchFamily="34" charset="-122"/>
                <a:cs typeface="Petrona Bold" pitchFamily="34" charset="-120"/>
              </a:rPr>
              <a:t>1.7×</a:t>
            </a:r>
            <a:endParaRPr lang="en-US" sz="4650" dirty="0"/>
          </a:p>
        </p:txBody>
      </p:sp>
      <p:sp>
        <p:nvSpPr>
          <p:cNvPr id="10" name="Text 7"/>
          <p:cNvSpPr/>
          <p:nvPr/>
        </p:nvSpPr>
        <p:spPr>
          <a:xfrm>
            <a:off x="10929580" y="3736300"/>
            <a:ext cx="2349460" cy="293608"/>
          </a:xfrm>
          <a:prstGeom prst="rect">
            <a:avLst/>
          </a:prstGeom>
          <a:noFill/>
          <a:ln/>
        </p:spPr>
        <p:txBody>
          <a:bodyPr wrap="none" lIns="0" tIns="0" rIns="0" bIns="0" rtlCol="0" anchor="t"/>
          <a:lstStyle/>
          <a:p>
            <a:pPr marL="0" indent="0" algn="ctr">
              <a:lnSpc>
                <a:spcPts val="2300"/>
              </a:lnSpc>
              <a:buNone/>
            </a:pPr>
            <a:r>
              <a:rPr lang="en-US" sz="1850" b="1" dirty="0">
                <a:solidFill>
                  <a:srgbClr val="E0D6DE"/>
                </a:solidFill>
                <a:latin typeface="Petrona Bold" pitchFamily="34" charset="0"/>
                <a:ea typeface="Petrona Bold" pitchFamily="34" charset="-122"/>
                <a:cs typeface="Petrona Bold" pitchFamily="34" charset="-120"/>
              </a:rPr>
              <a:t>Earth Mass</a:t>
            </a:r>
            <a:endParaRPr lang="en-US" sz="1850" dirty="0"/>
          </a:p>
        </p:txBody>
      </p:sp>
      <p:sp>
        <p:nvSpPr>
          <p:cNvPr id="11" name="Text 8"/>
          <p:cNvSpPr/>
          <p:nvPr/>
        </p:nvSpPr>
        <p:spPr>
          <a:xfrm>
            <a:off x="10197346" y="4208859"/>
            <a:ext cx="3814048" cy="286464"/>
          </a:xfrm>
          <a:prstGeom prst="rect">
            <a:avLst/>
          </a:prstGeom>
          <a:noFill/>
          <a:ln/>
        </p:spPr>
        <p:txBody>
          <a:bodyPr wrap="none" lIns="0" tIns="0" rIns="0" bIns="0" rtlCol="0" anchor="t"/>
          <a:lstStyle/>
          <a:p>
            <a:pPr marL="0" indent="0" algn="ctr">
              <a:lnSpc>
                <a:spcPts val="2250"/>
              </a:lnSpc>
              <a:buNone/>
            </a:pPr>
            <a:r>
              <a:rPr lang="en-US" sz="1400" dirty="0">
                <a:solidFill>
                  <a:srgbClr val="E0D6DE"/>
                </a:solidFill>
                <a:latin typeface="Inter" pitchFamily="34" charset="0"/>
                <a:ea typeface="Inter" pitchFamily="34" charset="-122"/>
                <a:cs typeface="Inter" pitchFamily="34" charset="-120"/>
              </a:rPr>
              <a:t>Slightly more massive than Earth</a:t>
            </a:r>
            <a:endParaRPr lang="en-US" sz="1400" dirty="0"/>
          </a:p>
        </p:txBody>
      </p:sp>
      <p:sp>
        <p:nvSpPr>
          <p:cNvPr id="12" name="Text 9"/>
          <p:cNvSpPr/>
          <p:nvPr/>
        </p:nvSpPr>
        <p:spPr>
          <a:xfrm>
            <a:off x="8178522" y="4942761"/>
            <a:ext cx="3813929" cy="590669"/>
          </a:xfrm>
          <a:prstGeom prst="rect">
            <a:avLst/>
          </a:prstGeom>
          <a:noFill/>
          <a:ln/>
        </p:spPr>
        <p:txBody>
          <a:bodyPr wrap="none" lIns="0" tIns="0" rIns="0" bIns="0" rtlCol="0" anchor="t"/>
          <a:lstStyle/>
          <a:p>
            <a:pPr marL="0" indent="0" algn="ctr">
              <a:lnSpc>
                <a:spcPts val="4650"/>
              </a:lnSpc>
              <a:buNone/>
            </a:pPr>
            <a:r>
              <a:rPr lang="en-US" sz="4650" b="1" dirty="0">
                <a:solidFill>
                  <a:srgbClr val="E0D6DE"/>
                </a:solidFill>
                <a:latin typeface="Petrona Bold" pitchFamily="34" charset="0"/>
                <a:ea typeface="Petrona Bold" pitchFamily="34" charset="-122"/>
                <a:cs typeface="Petrona Bold" pitchFamily="34" charset="-120"/>
              </a:rPr>
              <a:t>8.5</a:t>
            </a:r>
            <a:endParaRPr lang="en-US" sz="4650" dirty="0"/>
          </a:p>
        </p:txBody>
      </p:sp>
      <p:sp>
        <p:nvSpPr>
          <p:cNvPr id="13" name="Text 10"/>
          <p:cNvSpPr/>
          <p:nvPr/>
        </p:nvSpPr>
        <p:spPr>
          <a:xfrm>
            <a:off x="8910757" y="5757029"/>
            <a:ext cx="2349460" cy="293608"/>
          </a:xfrm>
          <a:prstGeom prst="rect">
            <a:avLst/>
          </a:prstGeom>
          <a:noFill/>
          <a:ln/>
        </p:spPr>
        <p:txBody>
          <a:bodyPr wrap="none" lIns="0" tIns="0" rIns="0" bIns="0" rtlCol="0" anchor="t"/>
          <a:lstStyle/>
          <a:p>
            <a:pPr marL="0" indent="0" algn="ctr">
              <a:lnSpc>
                <a:spcPts val="2300"/>
              </a:lnSpc>
              <a:buNone/>
            </a:pPr>
            <a:r>
              <a:rPr lang="en-US" sz="1850" b="1" dirty="0">
                <a:solidFill>
                  <a:srgbClr val="E0D6DE"/>
                </a:solidFill>
                <a:latin typeface="Petrona Bold" pitchFamily="34" charset="0"/>
                <a:ea typeface="Petrona Bold" pitchFamily="34" charset="-122"/>
                <a:cs typeface="Petrona Bold" pitchFamily="34" charset="-120"/>
              </a:rPr>
              <a:t>Hour Orbit</a:t>
            </a:r>
            <a:endParaRPr lang="en-US" sz="1850" dirty="0"/>
          </a:p>
        </p:txBody>
      </p:sp>
      <p:sp>
        <p:nvSpPr>
          <p:cNvPr id="14" name="Text 11"/>
          <p:cNvSpPr/>
          <p:nvPr/>
        </p:nvSpPr>
        <p:spPr>
          <a:xfrm>
            <a:off x="8178522" y="6229588"/>
            <a:ext cx="3813929" cy="286464"/>
          </a:xfrm>
          <a:prstGeom prst="rect">
            <a:avLst/>
          </a:prstGeom>
          <a:noFill/>
          <a:ln/>
        </p:spPr>
        <p:txBody>
          <a:bodyPr wrap="none" lIns="0" tIns="0" rIns="0" bIns="0" rtlCol="0" anchor="t"/>
          <a:lstStyle/>
          <a:p>
            <a:pPr marL="0" indent="0" algn="ctr">
              <a:lnSpc>
                <a:spcPts val="2250"/>
              </a:lnSpc>
              <a:buNone/>
            </a:pPr>
            <a:r>
              <a:rPr lang="en-US" sz="1400" dirty="0">
                <a:solidFill>
                  <a:srgbClr val="E0D6DE"/>
                </a:solidFill>
                <a:latin typeface="Inter" pitchFamily="34" charset="0"/>
                <a:ea typeface="Inter" pitchFamily="34" charset="-122"/>
                <a:cs typeface="Inter" pitchFamily="34" charset="-120"/>
              </a:rPr>
              <a:t>Incredibly close to its star</a:t>
            </a:r>
            <a:endParaRPr lang="en-US" sz="1400" dirty="0"/>
          </a:p>
        </p:txBody>
      </p:sp>
      <p:sp>
        <p:nvSpPr>
          <p:cNvPr id="15" name="Text 12"/>
          <p:cNvSpPr/>
          <p:nvPr/>
        </p:nvSpPr>
        <p:spPr>
          <a:xfrm>
            <a:off x="6159698" y="6717387"/>
            <a:ext cx="7851696" cy="859393"/>
          </a:xfrm>
          <a:prstGeom prst="rect">
            <a:avLst/>
          </a:prstGeom>
          <a:noFill/>
          <a:ln/>
        </p:spPr>
        <p:txBody>
          <a:bodyPr wrap="square" lIns="0" tIns="0" rIns="0" bIns="0" rtlCol="0" anchor="t"/>
          <a:lstStyle/>
          <a:p>
            <a:pPr marL="0" indent="0" algn="l">
              <a:lnSpc>
                <a:spcPts val="2250"/>
              </a:lnSpc>
              <a:buNone/>
            </a:pPr>
            <a:r>
              <a:rPr lang="en-US" sz="1400" dirty="0">
                <a:solidFill>
                  <a:srgbClr val="E0D6DE"/>
                </a:solidFill>
                <a:latin typeface="Inter" pitchFamily="34" charset="0"/>
                <a:ea typeface="Inter" pitchFamily="34" charset="-122"/>
                <a:cs typeface="Inter" pitchFamily="34" charset="-120"/>
              </a:rPr>
              <a:t>Its density matches Earth's, confirming a rocky composition. Mass was measured via radial velocity while size came from transit depth. Though far too hot for life, Kepler-78b proved we can precisely characterize small, rocky worlds across the galaxy.</a:t>
            </a:r>
            <a:endParaRPr lang="en-US" sz="1400" dirty="0"/>
          </a:p>
        </p:txBody>
      </p:sp>
      <p:sp>
        <p:nvSpPr>
          <p:cNvPr id="16" name="Rectangle: Rounded Corners 15">
            <a:extLst>
              <a:ext uri="{FF2B5EF4-FFF2-40B4-BE49-F238E27FC236}">
                <a16:creationId xmlns:a16="http://schemas.microsoft.com/office/drawing/2014/main" id="{4BA51533-2F6D-D46D-48CC-318D32063291}"/>
              </a:ext>
            </a:extLst>
          </p:cNvPr>
          <p:cNvSpPr/>
          <p:nvPr/>
        </p:nvSpPr>
        <p:spPr>
          <a:xfrm>
            <a:off x="12879659" y="7783551"/>
            <a:ext cx="1672682" cy="44604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5687" y="578048"/>
            <a:ext cx="12245340" cy="689729"/>
          </a:xfrm>
          <a:prstGeom prst="rect">
            <a:avLst/>
          </a:prstGeom>
          <a:noFill/>
          <a:ln/>
        </p:spPr>
        <p:txBody>
          <a:bodyPr wrap="none" lIns="0" tIns="0" rIns="0" bIns="0" rtlCol="0" anchor="t"/>
          <a:lstStyle/>
          <a:p>
            <a:pPr marL="0" indent="0" algn="l">
              <a:lnSpc>
                <a:spcPts val="5400"/>
              </a:lnSpc>
              <a:buNone/>
            </a:pPr>
            <a:r>
              <a:rPr lang="en-US" sz="4300" b="1" dirty="0">
                <a:solidFill>
                  <a:srgbClr val="FF8AAF"/>
                </a:solidFill>
                <a:latin typeface="Petrona Bold" pitchFamily="34" charset="0"/>
                <a:ea typeface="Petrona Bold" pitchFamily="34" charset="-122"/>
                <a:cs typeface="Petrona Bold" pitchFamily="34" charset="-120"/>
              </a:rPr>
              <a:t>Forecasting Masses for Thousands of Exoplanets</a:t>
            </a:r>
            <a:endParaRPr lang="en-US" sz="4300" dirty="0"/>
          </a:p>
        </p:txBody>
      </p:sp>
      <p:sp>
        <p:nvSpPr>
          <p:cNvPr id="3" name="Text 1"/>
          <p:cNvSpPr/>
          <p:nvPr/>
        </p:nvSpPr>
        <p:spPr>
          <a:xfrm>
            <a:off x="735687" y="1793200"/>
            <a:ext cx="5389602" cy="413861"/>
          </a:xfrm>
          <a:prstGeom prst="rect">
            <a:avLst/>
          </a:prstGeom>
          <a:noFill/>
          <a:ln/>
        </p:spPr>
        <p:txBody>
          <a:bodyPr wrap="none" lIns="0" tIns="0" rIns="0" bIns="0" rtlCol="0" anchor="t"/>
          <a:lstStyle/>
          <a:p>
            <a:pPr marL="0" indent="0" algn="l">
              <a:lnSpc>
                <a:spcPts val="3250"/>
              </a:lnSpc>
              <a:buNone/>
            </a:pPr>
            <a:r>
              <a:rPr lang="en-US" sz="2600" b="1" dirty="0">
                <a:solidFill>
                  <a:srgbClr val="FF8AAF"/>
                </a:solidFill>
                <a:latin typeface="Petrona Bold" pitchFamily="34" charset="0"/>
                <a:ea typeface="Petrona Bold" pitchFamily="34" charset="-122"/>
                <a:cs typeface="Petrona Bold" pitchFamily="34" charset="-120"/>
              </a:rPr>
              <a:t>From Size to Mass: Statistical Power</a:t>
            </a:r>
            <a:endParaRPr lang="en-US" sz="2600" dirty="0"/>
          </a:p>
        </p:txBody>
      </p:sp>
      <p:sp>
        <p:nvSpPr>
          <p:cNvPr id="4" name="Text 2"/>
          <p:cNvSpPr/>
          <p:nvPr/>
        </p:nvSpPr>
        <p:spPr>
          <a:xfrm>
            <a:off x="735687" y="2417207"/>
            <a:ext cx="7006590" cy="1009055"/>
          </a:xfrm>
          <a:prstGeom prst="rect">
            <a:avLst/>
          </a:prstGeom>
          <a:noFill/>
          <a:ln/>
        </p:spPr>
        <p:txBody>
          <a:bodyPr wrap="square" lIns="0" tIns="0" rIns="0" bIns="0" rtlCol="0" anchor="t"/>
          <a:lstStyle/>
          <a:p>
            <a:pPr marL="0" indent="0" algn="l">
              <a:lnSpc>
                <a:spcPts val="2600"/>
              </a:lnSpc>
              <a:buNone/>
            </a:pPr>
            <a:r>
              <a:rPr lang="en-US" sz="1650" dirty="0">
                <a:solidFill>
                  <a:srgbClr val="E0D6DE"/>
                </a:solidFill>
                <a:latin typeface="Inter" pitchFamily="34" charset="0"/>
                <a:ea typeface="Inter" pitchFamily="34" charset="-122"/>
                <a:cs typeface="Inter" pitchFamily="34" charset="-120"/>
              </a:rPr>
              <a:t>Transit surveys like Kepler have discovered thousands of exoplanet candidates, measuring their sizes but not their masses. Statistical models bridge this gap.</a:t>
            </a:r>
            <a:endParaRPr lang="en-US" sz="1650" dirty="0"/>
          </a:p>
        </p:txBody>
      </p:sp>
      <p:sp>
        <p:nvSpPr>
          <p:cNvPr id="5" name="Text 3"/>
          <p:cNvSpPr/>
          <p:nvPr/>
        </p:nvSpPr>
        <p:spPr>
          <a:xfrm>
            <a:off x="735687" y="3615452"/>
            <a:ext cx="7006590" cy="1345406"/>
          </a:xfrm>
          <a:prstGeom prst="rect">
            <a:avLst/>
          </a:prstGeom>
          <a:noFill/>
          <a:ln/>
        </p:spPr>
        <p:txBody>
          <a:bodyPr wrap="square" lIns="0" tIns="0" rIns="0" bIns="0" rtlCol="0" anchor="t"/>
          <a:lstStyle/>
          <a:p>
            <a:pPr marL="0" indent="0" algn="l">
              <a:lnSpc>
                <a:spcPts val="2600"/>
              </a:lnSpc>
              <a:buNone/>
            </a:pPr>
            <a:r>
              <a:rPr lang="en-US" sz="1650" dirty="0">
                <a:solidFill>
                  <a:srgbClr val="E0D6DE"/>
                </a:solidFill>
                <a:latin typeface="Inter" pitchFamily="34" charset="0"/>
                <a:ea typeface="Inter" pitchFamily="34" charset="-122"/>
                <a:cs typeface="Inter" pitchFamily="34" charset="-120"/>
              </a:rPr>
              <a:t>The Forecaster framework, developed by Chen and Kipping, uses machine learning to predict planetary masses from radius measurements, complete with uncertainty estimates. This probabilistic approach reveals unexpected patterns in exoplanet populations.</a:t>
            </a:r>
            <a:endParaRPr lang="en-US" sz="1650" dirty="0"/>
          </a:p>
        </p:txBody>
      </p:sp>
      <p:sp>
        <p:nvSpPr>
          <p:cNvPr id="6" name="Text 4"/>
          <p:cNvSpPr/>
          <p:nvPr/>
        </p:nvSpPr>
        <p:spPr>
          <a:xfrm>
            <a:off x="735687" y="5150048"/>
            <a:ext cx="7006590" cy="1009055"/>
          </a:xfrm>
          <a:prstGeom prst="rect">
            <a:avLst/>
          </a:prstGeom>
          <a:noFill/>
          <a:ln/>
        </p:spPr>
        <p:txBody>
          <a:bodyPr wrap="square" lIns="0" tIns="0" rIns="0" bIns="0" rtlCol="0" anchor="t"/>
          <a:lstStyle/>
          <a:p>
            <a:pPr marL="0" indent="0" algn="l">
              <a:lnSpc>
                <a:spcPts val="2600"/>
              </a:lnSpc>
              <a:buNone/>
            </a:pPr>
            <a:r>
              <a:rPr lang="en-US" sz="1650" dirty="0">
                <a:solidFill>
                  <a:srgbClr val="E0D6DE"/>
                </a:solidFill>
                <a:latin typeface="Inter" pitchFamily="34" charset="0"/>
                <a:ea typeface="Inter" pitchFamily="34" charset="-122"/>
                <a:cs typeface="Inter" pitchFamily="34" charset="-120"/>
              </a:rPr>
              <a:t>These mass predictions enable scientists to classify planets into distinct categories—super-Earths, mini-Neptunes, gas giants—and understand the diversity of planetary systems throughout our galaxy.</a:t>
            </a:r>
            <a:endParaRPr lang="en-US" sz="1650" dirty="0"/>
          </a:p>
        </p:txBody>
      </p:sp>
      <p:pic>
        <p:nvPicPr>
          <p:cNvPr id="7" name="Image 0" descr="preencoded.png"/>
          <p:cNvPicPr>
            <a:picLocks noChangeAspect="1"/>
          </p:cNvPicPr>
          <p:nvPr/>
        </p:nvPicPr>
        <p:blipFill>
          <a:blip r:embed="rId3"/>
          <a:stretch>
            <a:fillRect/>
          </a:stretch>
        </p:blipFill>
        <p:spPr>
          <a:xfrm>
            <a:off x="8262818" y="1819513"/>
            <a:ext cx="5639395" cy="5639395"/>
          </a:xfrm>
          <a:prstGeom prst="rect">
            <a:avLst/>
          </a:prstGeom>
        </p:spPr>
      </p:pic>
      <p:sp>
        <p:nvSpPr>
          <p:cNvPr id="8" name="Rectangle: Rounded Corners 7">
            <a:extLst>
              <a:ext uri="{FF2B5EF4-FFF2-40B4-BE49-F238E27FC236}">
                <a16:creationId xmlns:a16="http://schemas.microsoft.com/office/drawing/2014/main" id="{9E872DDD-3F9B-7D88-1B25-3B26D7737EE3}"/>
              </a:ext>
            </a:extLst>
          </p:cNvPr>
          <p:cNvSpPr/>
          <p:nvPr/>
        </p:nvSpPr>
        <p:spPr>
          <a:xfrm>
            <a:off x="12868507" y="7761249"/>
            <a:ext cx="1628078" cy="345688"/>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69770"/>
          </a:xfrm>
          <a:prstGeom prst="rect">
            <a:avLst/>
          </a:prstGeom>
        </p:spPr>
      </p:pic>
      <p:sp>
        <p:nvSpPr>
          <p:cNvPr id="3" name="Text 0"/>
          <p:cNvSpPr/>
          <p:nvPr/>
        </p:nvSpPr>
        <p:spPr>
          <a:xfrm>
            <a:off x="551498" y="2654498"/>
            <a:ext cx="7721441" cy="516969"/>
          </a:xfrm>
          <a:prstGeom prst="rect">
            <a:avLst/>
          </a:prstGeom>
          <a:noFill/>
          <a:ln/>
        </p:spPr>
        <p:txBody>
          <a:bodyPr wrap="none" lIns="0" tIns="0" rIns="0" bIns="0" rtlCol="0" anchor="t"/>
          <a:lstStyle/>
          <a:p>
            <a:pPr marL="0" indent="0" algn="l">
              <a:lnSpc>
                <a:spcPts val="4050"/>
              </a:lnSpc>
              <a:buNone/>
            </a:pPr>
            <a:r>
              <a:rPr lang="en-US" sz="3250" b="1" dirty="0">
                <a:solidFill>
                  <a:srgbClr val="FF8AAF"/>
                </a:solidFill>
                <a:latin typeface="Petrona Bold" pitchFamily="34" charset="0"/>
                <a:ea typeface="Petrona Bold" pitchFamily="34" charset="-122"/>
                <a:cs typeface="Petrona Bold" pitchFamily="34" charset="-120"/>
              </a:rPr>
              <a:t>The Future of Exoplanet Mass Prediction</a:t>
            </a:r>
            <a:endParaRPr lang="en-US" sz="3250" dirty="0"/>
          </a:p>
        </p:txBody>
      </p:sp>
      <p:pic>
        <p:nvPicPr>
          <p:cNvPr id="4" name="Image 1" descr="preencoded.png"/>
          <p:cNvPicPr>
            <a:picLocks noChangeAspect="1"/>
          </p:cNvPicPr>
          <p:nvPr/>
        </p:nvPicPr>
        <p:blipFill>
          <a:blip r:embed="rId4"/>
          <a:stretch>
            <a:fillRect/>
          </a:stretch>
        </p:blipFill>
        <p:spPr>
          <a:xfrm>
            <a:off x="551498" y="3407807"/>
            <a:ext cx="6763703" cy="630317"/>
          </a:xfrm>
          <a:prstGeom prst="rect">
            <a:avLst/>
          </a:prstGeom>
        </p:spPr>
      </p:pic>
      <p:sp>
        <p:nvSpPr>
          <p:cNvPr id="5" name="Text 1"/>
          <p:cNvSpPr/>
          <p:nvPr/>
        </p:nvSpPr>
        <p:spPr>
          <a:xfrm>
            <a:off x="709017" y="4195643"/>
            <a:ext cx="2068235" cy="258485"/>
          </a:xfrm>
          <a:prstGeom prst="rect">
            <a:avLst/>
          </a:prstGeom>
          <a:noFill/>
          <a:ln/>
        </p:spPr>
        <p:txBody>
          <a:bodyPr wrap="none" lIns="0" tIns="0" rIns="0" bIns="0" rtlCol="0" anchor="t"/>
          <a:lstStyle/>
          <a:p>
            <a:pPr marL="0" indent="0" algn="l">
              <a:lnSpc>
                <a:spcPts val="2000"/>
              </a:lnSpc>
              <a:buNone/>
            </a:pPr>
            <a:r>
              <a:rPr lang="en-US" sz="1600" b="1" dirty="0">
                <a:solidFill>
                  <a:srgbClr val="E0D6DE"/>
                </a:solidFill>
                <a:latin typeface="Petrona Bold" pitchFamily="34" charset="0"/>
                <a:ea typeface="Petrona Bold" pitchFamily="34" charset="-122"/>
                <a:cs typeface="Petrona Bold" pitchFamily="34" charset="-120"/>
              </a:rPr>
              <a:t>Classical Physics</a:t>
            </a:r>
            <a:endParaRPr lang="en-US" sz="1600" dirty="0"/>
          </a:p>
        </p:txBody>
      </p:sp>
      <p:sp>
        <p:nvSpPr>
          <p:cNvPr id="6" name="Text 2"/>
          <p:cNvSpPr/>
          <p:nvPr/>
        </p:nvSpPr>
        <p:spPr>
          <a:xfrm>
            <a:off x="709017" y="4548664"/>
            <a:ext cx="6448663" cy="252174"/>
          </a:xfrm>
          <a:prstGeom prst="rect">
            <a:avLst/>
          </a:prstGeom>
          <a:noFill/>
          <a:ln/>
        </p:spPr>
        <p:txBody>
          <a:bodyPr wrap="none" lIns="0" tIns="0" rIns="0" bIns="0" rtlCol="0" anchor="t"/>
          <a:lstStyle/>
          <a:p>
            <a:pPr marL="0" indent="0" algn="l">
              <a:lnSpc>
                <a:spcPts val="1950"/>
              </a:lnSpc>
              <a:buNone/>
            </a:pPr>
            <a:r>
              <a:rPr lang="en-US" sz="1200" dirty="0">
                <a:solidFill>
                  <a:srgbClr val="E0D6DE"/>
                </a:solidFill>
                <a:latin typeface="Inter" pitchFamily="34" charset="0"/>
                <a:ea typeface="Inter" pitchFamily="34" charset="-122"/>
                <a:cs typeface="Inter" pitchFamily="34" charset="-120"/>
              </a:rPr>
              <a:t>Newton's laws and Kepler's equations remain foundational to all mass measurements</a:t>
            </a:r>
            <a:endParaRPr lang="en-US" sz="1200" dirty="0"/>
          </a:p>
        </p:txBody>
      </p:sp>
      <p:pic>
        <p:nvPicPr>
          <p:cNvPr id="7" name="Image 2" descr="preencoded.png"/>
          <p:cNvPicPr>
            <a:picLocks noChangeAspect="1"/>
          </p:cNvPicPr>
          <p:nvPr/>
        </p:nvPicPr>
        <p:blipFill>
          <a:blip r:embed="rId5"/>
          <a:stretch>
            <a:fillRect/>
          </a:stretch>
        </p:blipFill>
        <p:spPr>
          <a:xfrm>
            <a:off x="7315200" y="3407807"/>
            <a:ext cx="6763703" cy="630317"/>
          </a:xfrm>
          <a:prstGeom prst="rect">
            <a:avLst/>
          </a:prstGeom>
        </p:spPr>
      </p:pic>
      <p:sp>
        <p:nvSpPr>
          <p:cNvPr id="8" name="Text 3"/>
          <p:cNvSpPr/>
          <p:nvPr/>
        </p:nvSpPr>
        <p:spPr>
          <a:xfrm>
            <a:off x="7472720" y="4195643"/>
            <a:ext cx="2068235" cy="258485"/>
          </a:xfrm>
          <a:prstGeom prst="rect">
            <a:avLst/>
          </a:prstGeom>
          <a:noFill/>
          <a:ln/>
        </p:spPr>
        <p:txBody>
          <a:bodyPr wrap="none" lIns="0" tIns="0" rIns="0" bIns="0" rtlCol="0" anchor="t"/>
          <a:lstStyle/>
          <a:p>
            <a:pPr marL="0" indent="0" algn="l">
              <a:lnSpc>
                <a:spcPts val="2000"/>
              </a:lnSpc>
              <a:buNone/>
            </a:pPr>
            <a:r>
              <a:rPr lang="en-US" sz="1600" b="1" dirty="0">
                <a:solidFill>
                  <a:srgbClr val="E0D6DE"/>
                </a:solidFill>
                <a:latin typeface="Petrona Bold" pitchFamily="34" charset="0"/>
                <a:ea typeface="Petrona Bold" pitchFamily="34" charset="-122"/>
                <a:cs typeface="Petrona Bold" pitchFamily="34" charset="-120"/>
              </a:rPr>
              <a:t>Precise Observations</a:t>
            </a:r>
            <a:endParaRPr lang="en-US" sz="1600" dirty="0"/>
          </a:p>
        </p:txBody>
      </p:sp>
      <p:sp>
        <p:nvSpPr>
          <p:cNvPr id="9" name="Text 4"/>
          <p:cNvSpPr/>
          <p:nvPr/>
        </p:nvSpPr>
        <p:spPr>
          <a:xfrm>
            <a:off x="7472720" y="4548664"/>
            <a:ext cx="6448663" cy="252174"/>
          </a:xfrm>
          <a:prstGeom prst="rect">
            <a:avLst/>
          </a:prstGeom>
          <a:noFill/>
          <a:ln/>
        </p:spPr>
        <p:txBody>
          <a:bodyPr wrap="none" lIns="0" tIns="0" rIns="0" bIns="0" rtlCol="0" anchor="t"/>
          <a:lstStyle/>
          <a:p>
            <a:pPr marL="0" indent="0" algn="l">
              <a:lnSpc>
                <a:spcPts val="1950"/>
              </a:lnSpc>
              <a:buNone/>
            </a:pPr>
            <a:r>
              <a:rPr lang="en-US" sz="1200" dirty="0">
                <a:solidFill>
                  <a:srgbClr val="E0D6DE"/>
                </a:solidFill>
                <a:latin typeface="Inter" pitchFamily="34" charset="0"/>
                <a:ea typeface="Inter" pitchFamily="34" charset="-122"/>
                <a:cs typeface="Inter" pitchFamily="34" charset="-120"/>
              </a:rPr>
              <a:t>Next-generation telescopes will detect smaller wobbles and fainter transits</a:t>
            </a:r>
            <a:endParaRPr lang="en-US" sz="1200" dirty="0"/>
          </a:p>
        </p:txBody>
      </p:sp>
      <p:pic>
        <p:nvPicPr>
          <p:cNvPr id="10" name="Image 3" descr="preencoded.png"/>
          <p:cNvPicPr>
            <a:picLocks noChangeAspect="1"/>
          </p:cNvPicPr>
          <p:nvPr/>
        </p:nvPicPr>
        <p:blipFill>
          <a:blip r:embed="rId6"/>
          <a:stretch>
            <a:fillRect/>
          </a:stretch>
        </p:blipFill>
        <p:spPr>
          <a:xfrm>
            <a:off x="551498" y="4958358"/>
            <a:ext cx="6763703" cy="630317"/>
          </a:xfrm>
          <a:prstGeom prst="rect">
            <a:avLst/>
          </a:prstGeom>
        </p:spPr>
      </p:pic>
      <p:sp>
        <p:nvSpPr>
          <p:cNvPr id="11" name="Text 5"/>
          <p:cNvSpPr/>
          <p:nvPr/>
        </p:nvSpPr>
        <p:spPr>
          <a:xfrm>
            <a:off x="709017" y="5746194"/>
            <a:ext cx="2068235" cy="258485"/>
          </a:xfrm>
          <a:prstGeom prst="rect">
            <a:avLst/>
          </a:prstGeom>
          <a:noFill/>
          <a:ln/>
        </p:spPr>
        <p:txBody>
          <a:bodyPr wrap="none" lIns="0" tIns="0" rIns="0" bIns="0" rtlCol="0" anchor="t"/>
          <a:lstStyle/>
          <a:p>
            <a:pPr marL="0" indent="0" algn="l">
              <a:lnSpc>
                <a:spcPts val="2000"/>
              </a:lnSpc>
              <a:buNone/>
            </a:pPr>
            <a:r>
              <a:rPr lang="en-US" sz="1600" b="1" dirty="0">
                <a:solidFill>
                  <a:srgbClr val="E0D6DE"/>
                </a:solidFill>
                <a:latin typeface="Petrona Bold" pitchFamily="34" charset="0"/>
                <a:ea typeface="Petrona Bold" pitchFamily="34" charset="-122"/>
                <a:cs typeface="Petrona Bold" pitchFamily="34" charset="-120"/>
              </a:rPr>
              <a:t>AI-Driven Models</a:t>
            </a:r>
            <a:endParaRPr lang="en-US" sz="1600" dirty="0"/>
          </a:p>
        </p:txBody>
      </p:sp>
      <p:sp>
        <p:nvSpPr>
          <p:cNvPr id="12" name="Text 6"/>
          <p:cNvSpPr/>
          <p:nvPr/>
        </p:nvSpPr>
        <p:spPr>
          <a:xfrm>
            <a:off x="709017" y="6099215"/>
            <a:ext cx="6448663" cy="252174"/>
          </a:xfrm>
          <a:prstGeom prst="rect">
            <a:avLst/>
          </a:prstGeom>
          <a:noFill/>
          <a:ln/>
        </p:spPr>
        <p:txBody>
          <a:bodyPr wrap="none" lIns="0" tIns="0" rIns="0" bIns="0" rtlCol="0" anchor="t"/>
          <a:lstStyle/>
          <a:p>
            <a:pPr marL="0" indent="0" algn="l">
              <a:lnSpc>
                <a:spcPts val="1950"/>
              </a:lnSpc>
              <a:buNone/>
            </a:pPr>
            <a:r>
              <a:rPr lang="en-US" sz="1200" dirty="0">
                <a:solidFill>
                  <a:srgbClr val="E0D6DE"/>
                </a:solidFill>
                <a:latin typeface="Inter" pitchFamily="34" charset="0"/>
                <a:ea typeface="Inter" pitchFamily="34" charset="-122"/>
                <a:cs typeface="Inter" pitchFamily="34" charset="-120"/>
              </a:rPr>
              <a:t>Machine learning accelerates analysis and reveals hidden patterns in data</a:t>
            </a:r>
            <a:endParaRPr lang="en-US" sz="1200" dirty="0"/>
          </a:p>
        </p:txBody>
      </p:sp>
      <p:pic>
        <p:nvPicPr>
          <p:cNvPr id="13" name="Image 4" descr="preencoded.png"/>
          <p:cNvPicPr>
            <a:picLocks noChangeAspect="1"/>
          </p:cNvPicPr>
          <p:nvPr/>
        </p:nvPicPr>
        <p:blipFill>
          <a:blip r:embed="rId7"/>
          <a:stretch>
            <a:fillRect/>
          </a:stretch>
        </p:blipFill>
        <p:spPr>
          <a:xfrm>
            <a:off x="7315200" y="4958358"/>
            <a:ext cx="6763703" cy="630317"/>
          </a:xfrm>
          <a:prstGeom prst="rect">
            <a:avLst/>
          </a:prstGeom>
        </p:spPr>
      </p:pic>
      <p:sp>
        <p:nvSpPr>
          <p:cNvPr id="14" name="Text 7"/>
          <p:cNvSpPr/>
          <p:nvPr/>
        </p:nvSpPr>
        <p:spPr>
          <a:xfrm>
            <a:off x="7472720" y="5746194"/>
            <a:ext cx="2068235" cy="258485"/>
          </a:xfrm>
          <a:prstGeom prst="rect">
            <a:avLst/>
          </a:prstGeom>
          <a:noFill/>
          <a:ln/>
        </p:spPr>
        <p:txBody>
          <a:bodyPr wrap="none" lIns="0" tIns="0" rIns="0" bIns="0" rtlCol="0" anchor="t"/>
          <a:lstStyle/>
          <a:p>
            <a:pPr marL="0" indent="0" algn="l">
              <a:lnSpc>
                <a:spcPts val="2000"/>
              </a:lnSpc>
              <a:buNone/>
            </a:pPr>
            <a:r>
              <a:rPr lang="en-US" sz="1600" b="1" dirty="0">
                <a:solidFill>
                  <a:srgbClr val="E0D6DE"/>
                </a:solidFill>
                <a:latin typeface="Petrona Bold" pitchFamily="34" charset="0"/>
                <a:ea typeface="Petrona Bold" pitchFamily="34" charset="-122"/>
                <a:cs typeface="Petrona Bold" pitchFamily="34" charset="-120"/>
              </a:rPr>
              <a:t>Habitable Worlds</a:t>
            </a:r>
            <a:endParaRPr lang="en-US" sz="1600" dirty="0"/>
          </a:p>
        </p:txBody>
      </p:sp>
      <p:sp>
        <p:nvSpPr>
          <p:cNvPr id="15" name="Text 8"/>
          <p:cNvSpPr/>
          <p:nvPr/>
        </p:nvSpPr>
        <p:spPr>
          <a:xfrm>
            <a:off x="7472720" y="6099215"/>
            <a:ext cx="6448663" cy="252174"/>
          </a:xfrm>
          <a:prstGeom prst="rect">
            <a:avLst/>
          </a:prstGeom>
          <a:noFill/>
          <a:ln/>
        </p:spPr>
        <p:txBody>
          <a:bodyPr wrap="none" lIns="0" tIns="0" rIns="0" bIns="0" rtlCol="0" anchor="t"/>
          <a:lstStyle/>
          <a:p>
            <a:pPr marL="0" indent="0" algn="l">
              <a:lnSpc>
                <a:spcPts val="1950"/>
              </a:lnSpc>
              <a:buNone/>
            </a:pPr>
            <a:r>
              <a:rPr lang="en-US" sz="1200" dirty="0">
                <a:solidFill>
                  <a:srgbClr val="E0D6DE"/>
                </a:solidFill>
                <a:latin typeface="Inter" pitchFamily="34" charset="0"/>
                <a:ea typeface="Inter" pitchFamily="34" charset="-122"/>
                <a:cs typeface="Inter" pitchFamily="34" charset="-120"/>
              </a:rPr>
              <a:t>Characterizing masses helps identify potentially habitable Earth-like planets</a:t>
            </a:r>
            <a:endParaRPr lang="en-US" sz="1200" dirty="0"/>
          </a:p>
        </p:txBody>
      </p:sp>
      <p:sp>
        <p:nvSpPr>
          <p:cNvPr id="16" name="Text 9"/>
          <p:cNvSpPr/>
          <p:nvPr/>
        </p:nvSpPr>
        <p:spPr>
          <a:xfrm>
            <a:off x="787837" y="6863239"/>
            <a:ext cx="13291066" cy="504349"/>
          </a:xfrm>
          <a:prstGeom prst="rect">
            <a:avLst/>
          </a:prstGeom>
          <a:noFill/>
          <a:ln/>
        </p:spPr>
        <p:txBody>
          <a:bodyPr wrap="square" lIns="0" tIns="0" rIns="0" bIns="0" rtlCol="0" anchor="t"/>
          <a:lstStyle/>
          <a:p>
            <a:pPr marL="0" indent="0" algn="l">
              <a:lnSpc>
                <a:spcPts val="1950"/>
              </a:lnSpc>
              <a:buNone/>
            </a:pPr>
            <a:r>
              <a:rPr lang="en-US" sz="1200" dirty="0">
                <a:solidFill>
                  <a:srgbClr val="E0D6DE"/>
                </a:solidFill>
                <a:latin typeface="Inter" pitchFamily="34" charset="0"/>
                <a:ea typeface="Inter" pitchFamily="34" charset="-122"/>
                <a:cs typeface="Inter" pitchFamily="34" charset="-120"/>
              </a:rPr>
              <a:t>We stand at the threshold of discovering Earth-like worlds with known masses, composition, and potential for life—unlocking the mysteries of planets beyond our solar system, one mass measurement at a time.</a:t>
            </a:r>
            <a:endParaRPr lang="en-US" sz="1200" dirty="0"/>
          </a:p>
        </p:txBody>
      </p:sp>
      <p:sp>
        <p:nvSpPr>
          <p:cNvPr id="17" name="Shape 10"/>
          <p:cNvSpPr/>
          <p:nvPr/>
        </p:nvSpPr>
        <p:spPr>
          <a:xfrm>
            <a:off x="551498" y="6686074"/>
            <a:ext cx="22860" cy="858679"/>
          </a:xfrm>
          <a:prstGeom prst="rect">
            <a:avLst/>
          </a:prstGeom>
          <a:solidFill>
            <a:srgbClr val="876CD4"/>
          </a:solidFill>
          <a:ln/>
        </p:spPr>
      </p:sp>
      <p:sp>
        <p:nvSpPr>
          <p:cNvPr id="18" name="Rectangle: Rounded Corners 17">
            <a:extLst>
              <a:ext uri="{FF2B5EF4-FFF2-40B4-BE49-F238E27FC236}">
                <a16:creationId xmlns:a16="http://schemas.microsoft.com/office/drawing/2014/main" id="{BF36F6AC-1247-ED93-A4B6-02F20F99946E}"/>
              </a:ext>
            </a:extLst>
          </p:cNvPr>
          <p:cNvSpPr/>
          <p:nvPr/>
        </p:nvSpPr>
        <p:spPr>
          <a:xfrm>
            <a:off x="12779298" y="7750098"/>
            <a:ext cx="1773043" cy="390292"/>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0466C-619B-423E-F6C7-7221F5B280B5}"/>
            </a:ext>
          </a:extLst>
        </p:cNvPr>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4E6C4A6D-5DCB-BA40-160D-F10C485CBFB2}"/>
              </a:ext>
            </a:extLst>
          </p:cNvPr>
          <p:cNvSpPr/>
          <p:nvPr/>
        </p:nvSpPr>
        <p:spPr>
          <a:xfrm>
            <a:off x="12801600" y="7761249"/>
            <a:ext cx="1828800" cy="378459"/>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30B3B55A-2784-F9E7-B564-10E02E087611}"/>
              </a:ext>
            </a:extLst>
          </p:cNvPr>
          <p:cNvSpPr/>
          <p:nvPr/>
        </p:nvSpPr>
        <p:spPr>
          <a:xfrm>
            <a:off x="4683511" y="3501483"/>
            <a:ext cx="5274527" cy="1169551"/>
          </a:xfrm>
          <a:prstGeom prst="rect">
            <a:avLst/>
          </a:prstGeom>
          <a:noFill/>
          <a:scene3d>
            <a:camera prst="orthographicFront"/>
            <a:lightRig rig="soft" dir="t">
              <a:rot lat="0" lon="0" rev="15600000"/>
            </a:lightRig>
          </a:scene3d>
          <a:sp3d>
            <a:bevelT prst="relaxedInset"/>
          </a:sp3d>
        </p:spPr>
        <p:txBody>
          <a:bodyPr wrap="square" lIns="91440" tIns="45720" rIns="91440" bIns="45720">
            <a:spAutoFit/>
            <a:sp3d extrusionH="57150" prstMaterial="softEdge">
              <a:bevelT w="25400" h="38100"/>
            </a:sp3d>
          </a:bodyPr>
          <a:lstStyle/>
          <a:p>
            <a:pPr algn="ctr"/>
            <a:r>
              <a:rPr lang="en-US" sz="7000" b="1" cap="none" spc="0" dirty="0">
                <a:ln/>
                <a:solidFill>
                  <a:srgbClr val="DD238D"/>
                </a:solidFill>
                <a:effectLst/>
              </a:rPr>
              <a:t>Thank you</a:t>
            </a:r>
          </a:p>
        </p:txBody>
      </p:sp>
    </p:spTree>
    <p:extLst>
      <p:ext uri="{BB962C8B-B14F-4D97-AF65-F5344CB8AC3E}">
        <p14:creationId xmlns:p14="http://schemas.microsoft.com/office/powerpoint/2010/main" val="3268975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563</Words>
  <Application>Microsoft Office PowerPoint</Application>
  <PresentationFormat>Custom</PresentationFormat>
  <Paragraphs>62</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Inter</vt:lpstr>
      <vt:lpstr>Petrona Light</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ARIKRISHNA PRAVEEN S</dc:creator>
  <cp:lastModifiedBy>Arikrishna Praveen S</cp:lastModifiedBy>
  <cp:revision>2</cp:revision>
  <dcterms:created xsi:type="dcterms:W3CDTF">2025-10-04T11:30:43Z</dcterms:created>
  <dcterms:modified xsi:type="dcterms:W3CDTF">2025-10-04T11:40:29Z</dcterms:modified>
</cp:coreProperties>
</file>